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10287000" cx="18288000"/>
  <p:notesSz cx="6858000" cy="9144000"/>
  <p:embeddedFontLst>
    <p:embeddedFont>
      <p:font typeface="Hammersmith One"/>
      <p:regular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21" roundtripDataSignature="AMtx7miD+R9B/WkAoyvRmuyKYU7cMC4OB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ammersmithOne-regular.fntdata"/><Relationship Id="rId11" Type="http://schemas.openxmlformats.org/officeDocument/2006/relationships/slide" Target="slides/slide6.xml"/><Relationship Id="rId10" Type="http://schemas.openxmlformats.org/officeDocument/2006/relationships/slide" Target="slides/slide5.xml"/><Relationship Id="rId21"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fb5cf67b6e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fb5cf67b6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fb5cf67b6e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fb5cf67b6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fb5cf67b6e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fb5cf67b6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fb5cf67b6e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fb5cf67b6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fb1be011fc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fb1be011fc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fb1be011fc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fb1be011f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fb1be011fc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fb1be011f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fb1be011fc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fb1be011f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fb1be011fc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fb1be011f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fb1be011fc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fb1be011f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fb5cf67b6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fb5cf67b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fb5cf67b6e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fb5cf67b6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7"/>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1" name="Google Shape;71;p3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3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3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8"/>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8"/>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3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3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9"/>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9"/>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1"/>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31"/>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0" name="Google Shape;30;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32"/>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6" name="Google Shape;36;p32"/>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7" name="Google Shape;37;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33"/>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33"/>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33"/>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33"/>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35"/>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35"/>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7" name="Google Shape;57;p35"/>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 name="Google Shape;58;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6"/>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6"/>
          <p:cNvSpPr/>
          <p:nvPr>
            <p:ph idx="2" type="pic"/>
          </p:nvPr>
        </p:nvSpPr>
        <p:spPr>
          <a:xfrm>
            <a:off x="1792288" y="612775"/>
            <a:ext cx="5486400" cy="4114800"/>
          </a:xfrm>
          <a:prstGeom prst="rect">
            <a:avLst/>
          </a:prstGeom>
          <a:noFill/>
          <a:ln>
            <a:noFill/>
          </a:ln>
        </p:spPr>
      </p:sp>
      <p:sp>
        <p:nvSpPr>
          <p:cNvPr id="64" name="Google Shape;64;p36"/>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 name="Google Shape;65;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2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12650958" y="3667182"/>
            <a:ext cx="5841760" cy="6861452"/>
          </a:xfrm>
          <a:prstGeom prst="rect">
            <a:avLst/>
          </a:prstGeom>
          <a:solidFill>
            <a:srgbClr val="FFB92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
          <p:cNvSpPr/>
          <p:nvPr/>
        </p:nvSpPr>
        <p:spPr>
          <a:xfrm>
            <a:off x="-409444" y="-224451"/>
            <a:ext cx="18697437" cy="3891633"/>
          </a:xfrm>
          <a:custGeom>
            <a:rect b="b" l="l" r="r" t="t"/>
            <a:pathLst>
              <a:path extrusionOk="0" h="3891633" w="18697437">
                <a:moveTo>
                  <a:pt x="0" y="0"/>
                </a:moveTo>
                <a:lnTo>
                  <a:pt x="18697438" y="0"/>
                </a:lnTo>
                <a:lnTo>
                  <a:pt x="18697438" y="3891633"/>
                </a:lnTo>
                <a:lnTo>
                  <a:pt x="0" y="3891633"/>
                </a:lnTo>
                <a:lnTo>
                  <a:pt x="0" y="0"/>
                </a:lnTo>
                <a:close/>
              </a:path>
            </a:pathLst>
          </a:custGeom>
          <a:blipFill rotWithShape="1">
            <a:blip r:embed="rId3">
              <a:alphaModFix/>
            </a:blip>
            <a:stretch>
              <a:fillRect b="-129843" l="0" r="0" t="-129843"/>
            </a:stretch>
          </a:blipFill>
          <a:ln>
            <a:noFill/>
          </a:ln>
        </p:spPr>
      </p:sp>
      <p:cxnSp>
        <p:nvCxnSpPr>
          <p:cNvPr id="86" name="Google Shape;86;p1"/>
          <p:cNvCxnSpPr/>
          <p:nvPr/>
        </p:nvCxnSpPr>
        <p:spPr>
          <a:xfrm>
            <a:off x="13514641" y="6808888"/>
            <a:ext cx="3909677" cy="0"/>
          </a:xfrm>
          <a:prstGeom prst="straightConnector1">
            <a:avLst/>
          </a:prstGeom>
          <a:noFill/>
          <a:ln cap="rnd" cmpd="sng" w="19050">
            <a:solidFill>
              <a:srgbClr val="000000"/>
            </a:solidFill>
            <a:prstDash val="solid"/>
            <a:round/>
            <a:headEnd len="sm" w="sm" type="none"/>
            <a:tailEnd len="sm" w="sm" type="none"/>
          </a:ln>
        </p:spPr>
      </p:cxnSp>
      <p:sp>
        <p:nvSpPr>
          <p:cNvPr id="87" name="Google Shape;87;p1"/>
          <p:cNvSpPr txBox="1"/>
          <p:nvPr/>
        </p:nvSpPr>
        <p:spPr>
          <a:xfrm>
            <a:off x="13617029" y="4455962"/>
            <a:ext cx="3909600" cy="1988100"/>
          </a:xfrm>
          <a:prstGeom prst="rect">
            <a:avLst/>
          </a:prstGeom>
          <a:noFill/>
          <a:ln>
            <a:noFill/>
          </a:ln>
        </p:spPr>
        <p:txBody>
          <a:bodyPr anchorCtr="0" anchor="t" bIns="0" lIns="0" spcFirstLastPara="1" rIns="0" wrap="square" tIns="0">
            <a:spAutoFit/>
          </a:bodyPr>
          <a:lstStyle/>
          <a:p>
            <a:pPr indent="0" lvl="0" marL="0" marR="0" rtl="0" algn="l">
              <a:lnSpc>
                <a:spcPct val="120006"/>
              </a:lnSpc>
              <a:spcBef>
                <a:spcPts val="0"/>
              </a:spcBef>
              <a:spcAft>
                <a:spcPts val="0"/>
              </a:spcAft>
              <a:buClr>
                <a:srgbClr val="000000"/>
              </a:buClr>
              <a:buSzPts val="3799"/>
              <a:buFont typeface="Arial"/>
              <a:buNone/>
            </a:pPr>
            <a:r>
              <a:rPr b="1" i="0" lang="en-US" sz="3799" u="none" cap="none" strike="noStrike">
                <a:solidFill>
                  <a:srgbClr val="000000"/>
                </a:solidFill>
                <a:latin typeface="Arial"/>
                <a:ea typeface="Arial"/>
                <a:cs typeface="Arial"/>
                <a:sym typeface="Arial"/>
              </a:rPr>
              <a:t>Integrantes</a:t>
            </a:r>
            <a:r>
              <a:rPr b="0" i="0" lang="en-US" sz="3799" u="none" cap="none" strike="noStrike">
                <a:solidFill>
                  <a:srgbClr val="000000"/>
                </a:solidFill>
                <a:latin typeface="Arial"/>
                <a:ea typeface="Arial"/>
                <a:cs typeface="Arial"/>
                <a:sym typeface="Arial"/>
              </a:rPr>
              <a:t>:</a:t>
            </a:r>
            <a:br>
              <a:rPr b="0" i="0" lang="en-US" sz="3799" u="none" cap="none" strike="noStrike">
                <a:solidFill>
                  <a:srgbClr val="000000"/>
                </a:solidFill>
                <a:latin typeface="Arial"/>
                <a:ea typeface="Arial"/>
                <a:cs typeface="Arial"/>
                <a:sym typeface="Arial"/>
              </a:rPr>
            </a:br>
            <a:r>
              <a:rPr lang="en-US" sz="3799"/>
              <a:t>Alejandro Peña</a:t>
            </a:r>
            <a:endParaRPr b="0" i="0" sz="3799" u="none" cap="none" strike="noStrike">
              <a:solidFill>
                <a:srgbClr val="000000"/>
              </a:solidFill>
              <a:latin typeface="Arial"/>
              <a:ea typeface="Arial"/>
              <a:cs typeface="Arial"/>
              <a:sym typeface="Arial"/>
            </a:endParaRPr>
          </a:p>
          <a:p>
            <a:pPr indent="0" lvl="0" marL="0" marR="0" rtl="0" algn="l">
              <a:lnSpc>
                <a:spcPct val="120006"/>
              </a:lnSpc>
              <a:spcBef>
                <a:spcPts val="0"/>
              </a:spcBef>
              <a:spcAft>
                <a:spcPts val="0"/>
              </a:spcAft>
              <a:buClr>
                <a:srgbClr val="000000"/>
              </a:buClr>
              <a:buSzPts val="3799"/>
              <a:buFont typeface="Arial"/>
              <a:buNone/>
            </a:pPr>
            <a:r>
              <a:rPr b="0" i="0" lang="en-US" sz="3799" u="none" cap="none" strike="noStrike">
                <a:solidFill>
                  <a:srgbClr val="000000"/>
                </a:solidFill>
                <a:latin typeface="Arial"/>
                <a:ea typeface="Arial"/>
                <a:cs typeface="Arial"/>
                <a:sym typeface="Arial"/>
              </a:rPr>
              <a:t>Bastian Muñoz</a:t>
            </a:r>
            <a:endParaRPr b="0" i="0" sz="3799" u="none" cap="none" strike="noStrike">
              <a:solidFill>
                <a:srgbClr val="000000"/>
              </a:solidFill>
              <a:latin typeface="Arial"/>
              <a:ea typeface="Arial"/>
              <a:cs typeface="Arial"/>
              <a:sym typeface="Arial"/>
            </a:endParaRPr>
          </a:p>
        </p:txBody>
      </p:sp>
      <p:grpSp>
        <p:nvGrpSpPr>
          <p:cNvPr id="88" name="Google Shape;88;p1"/>
          <p:cNvGrpSpPr/>
          <p:nvPr/>
        </p:nvGrpSpPr>
        <p:grpSpPr>
          <a:xfrm>
            <a:off x="155151" y="4798300"/>
            <a:ext cx="12298150" cy="4460000"/>
            <a:chOff x="0" y="260115"/>
            <a:chExt cx="15147370" cy="5946666"/>
          </a:xfrm>
        </p:grpSpPr>
        <p:sp>
          <p:nvSpPr>
            <p:cNvPr id="89" name="Google Shape;89;p1"/>
            <p:cNvSpPr/>
            <p:nvPr/>
          </p:nvSpPr>
          <p:spPr>
            <a:xfrm>
              <a:off x="0" y="5575942"/>
              <a:ext cx="8535982" cy="630839"/>
            </a:xfrm>
            <a:custGeom>
              <a:rect b="b" l="l" r="r" t="t"/>
              <a:pathLst>
                <a:path extrusionOk="0" h="630839" w="8535982">
                  <a:moveTo>
                    <a:pt x="0" y="0"/>
                  </a:moveTo>
                  <a:lnTo>
                    <a:pt x="8535982" y="0"/>
                  </a:lnTo>
                  <a:lnTo>
                    <a:pt x="8535982" y="630839"/>
                  </a:lnTo>
                  <a:lnTo>
                    <a:pt x="0" y="630839"/>
                  </a:lnTo>
                  <a:lnTo>
                    <a:pt x="0" y="0"/>
                  </a:lnTo>
                  <a:close/>
                </a:path>
              </a:pathLst>
            </a:custGeom>
            <a:blipFill rotWithShape="1">
              <a:blip r:embed="rId4">
                <a:alphaModFix/>
              </a:blip>
              <a:stretch>
                <a:fillRect b="-1042441" l="-169" r="-7084" t="-308517"/>
              </a:stretch>
            </a:blipFill>
            <a:ln>
              <a:noFill/>
            </a:ln>
          </p:spPr>
        </p:sp>
        <p:sp>
          <p:nvSpPr>
            <p:cNvPr id="90" name="Google Shape;90;p1"/>
            <p:cNvSpPr txBox="1"/>
            <p:nvPr/>
          </p:nvSpPr>
          <p:spPr>
            <a:xfrm>
              <a:off x="45370" y="260115"/>
              <a:ext cx="15102000" cy="4098000"/>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Clr>
                  <a:srgbClr val="000000"/>
                </a:buClr>
                <a:buSzPts val="12750"/>
                <a:buFont typeface="Arial"/>
                <a:buNone/>
              </a:pPr>
              <a:r>
                <a:rPr b="1" lang="en-US" sz="9600">
                  <a:latin typeface="Hammersmith One"/>
                  <a:ea typeface="Hammersmith One"/>
                  <a:cs typeface="Hammersmith One"/>
                  <a:sym typeface="Hammersmith One"/>
                </a:rPr>
                <a:t>Proyecto Portafolio de título: System AB</a:t>
              </a:r>
              <a:endParaRPr b="0" i="0" sz="96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g2fb5cf67b6e_0_8"/>
          <p:cNvPicPr preferRelativeResize="0"/>
          <p:nvPr/>
        </p:nvPicPr>
        <p:blipFill>
          <a:blip r:embed="rId3">
            <a:alphaModFix/>
          </a:blip>
          <a:stretch>
            <a:fillRect/>
          </a:stretch>
        </p:blipFill>
        <p:spPr>
          <a:xfrm>
            <a:off x="149525" y="152400"/>
            <a:ext cx="17921726" cy="998220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g2fb5cf67b6e_0_12"/>
          <p:cNvPicPr preferRelativeResize="0"/>
          <p:nvPr/>
        </p:nvPicPr>
        <p:blipFill>
          <a:blip r:embed="rId3">
            <a:alphaModFix/>
          </a:blip>
          <a:stretch>
            <a:fillRect/>
          </a:stretch>
        </p:blipFill>
        <p:spPr>
          <a:xfrm>
            <a:off x="74750" y="152400"/>
            <a:ext cx="17957400" cy="998220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g2fb5cf67b6e_0_16"/>
          <p:cNvPicPr preferRelativeResize="0"/>
          <p:nvPr/>
        </p:nvPicPr>
        <p:blipFill>
          <a:blip r:embed="rId3">
            <a:alphaModFix/>
          </a:blip>
          <a:stretch>
            <a:fillRect/>
          </a:stretch>
        </p:blipFill>
        <p:spPr>
          <a:xfrm>
            <a:off x="134575" y="152400"/>
            <a:ext cx="18032150" cy="998220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g2fb5cf67b6e_0_20"/>
          <p:cNvPicPr preferRelativeResize="0"/>
          <p:nvPr/>
        </p:nvPicPr>
        <p:blipFill>
          <a:blip r:embed="rId3">
            <a:alphaModFix/>
          </a:blip>
          <a:stretch>
            <a:fillRect/>
          </a:stretch>
        </p:blipFill>
        <p:spPr>
          <a:xfrm>
            <a:off x="152400" y="152400"/>
            <a:ext cx="18059174" cy="99822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2fb1be011fc_0_43"/>
          <p:cNvSpPr/>
          <p:nvPr/>
        </p:nvSpPr>
        <p:spPr>
          <a:xfrm rot="5400000">
            <a:off x="12761773" y="4742132"/>
            <a:ext cx="10861953" cy="802736"/>
          </a:xfrm>
          <a:custGeom>
            <a:rect b="b" l="l" r="r" t="t"/>
            <a:pathLst>
              <a:path extrusionOk="0" h="802736" w="10861953">
                <a:moveTo>
                  <a:pt x="0" y="0"/>
                </a:moveTo>
                <a:lnTo>
                  <a:pt x="10861954" y="0"/>
                </a:lnTo>
                <a:lnTo>
                  <a:pt x="10861954" y="802736"/>
                </a:lnTo>
                <a:lnTo>
                  <a:pt x="0" y="802736"/>
                </a:lnTo>
                <a:lnTo>
                  <a:pt x="0" y="0"/>
                </a:lnTo>
                <a:close/>
              </a:path>
            </a:pathLst>
          </a:custGeom>
          <a:blipFill rotWithShape="1">
            <a:blip r:embed="rId3">
              <a:alphaModFix/>
            </a:blip>
            <a:stretch>
              <a:fillRect b="-1042275" l="-169" r="-7079" t="-308472"/>
            </a:stretch>
          </a:blipFill>
          <a:ln>
            <a:noFill/>
          </a:ln>
        </p:spPr>
      </p:sp>
      <p:pic>
        <p:nvPicPr>
          <p:cNvPr id="175" name="Google Shape;175;g2fb1be011fc_0_43"/>
          <p:cNvPicPr preferRelativeResize="0"/>
          <p:nvPr/>
        </p:nvPicPr>
        <p:blipFill>
          <a:blip r:embed="rId4">
            <a:alphaModFix/>
          </a:blip>
          <a:stretch>
            <a:fillRect/>
          </a:stretch>
        </p:blipFill>
        <p:spPr>
          <a:xfrm>
            <a:off x="509275" y="4972575"/>
            <a:ext cx="15906474" cy="5185050"/>
          </a:xfrm>
          <a:prstGeom prst="rect">
            <a:avLst/>
          </a:prstGeom>
          <a:noFill/>
          <a:ln>
            <a:noFill/>
          </a:ln>
        </p:spPr>
      </p:pic>
      <p:sp>
        <p:nvSpPr>
          <p:cNvPr id="176" name="Google Shape;176;g2fb1be011fc_0_43"/>
          <p:cNvSpPr txBox="1"/>
          <p:nvPr/>
        </p:nvSpPr>
        <p:spPr>
          <a:xfrm>
            <a:off x="1641925" y="480950"/>
            <a:ext cx="7773300" cy="121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dk1"/>
                </a:solidFill>
                <a:latin typeface="Calibri"/>
                <a:ea typeface="Calibri"/>
                <a:cs typeface="Calibri"/>
                <a:sym typeface="Calibri"/>
              </a:rPr>
              <a:t>Conclusión</a:t>
            </a:r>
            <a:endParaRPr b="1" sz="5000">
              <a:solidFill>
                <a:schemeClr val="dk1"/>
              </a:solidFill>
              <a:latin typeface="Calibri"/>
              <a:ea typeface="Calibri"/>
              <a:cs typeface="Calibri"/>
              <a:sym typeface="Calibri"/>
            </a:endParaRPr>
          </a:p>
        </p:txBody>
      </p:sp>
      <p:sp>
        <p:nvSpPr>
          <p:cNvPr id="177" name="Google Shape;177;g2fb1be011fc_0_43"/>
          <p:cNvSpPr txBox="1"/>
          <p:nvPr/>
        </p:nvSpPr>
        <p:spPr>
          <a:xfrm>
            <a:off x="698200" y="1753325"/>
            <a:ext cx="16136400" cy="2172300"/>
          </a:xfrm>
          <a:prstGeom prst="rect">
            <a:avLst/>
          </a:prstGeom>
          <a:noFill/>
          <a:ln>
            <a:noFill/>
          </a:ln>
        </p:spPr>
        <p:txBody>
          <a:bodyPr anchorCtr="0" anchor="t" bIns="91425" lIns="91425" spcFirstLastPara="1" rIns="91425" wrap="square" tIns="91425">
            <a:noAutofit/>
          </a:bodyPr>
          <a:lstStyle/>
          <a:p>
            <a:pPr indent="0" lvl="0" marL="0" rtl="0" algn="just">
              <a:lnSpc>
                <a:spcPct val="107916"/>
              </a:lnSpc>
              <a:spcBef>
                <a:spcPts val="0"/>
              </a:spcBef>
              <a:spcAft>
                <a:spcPts val="800"/>
              </a:spcAft>
              <a:buNone/>
            </a:pPr>
            <a:r>
              <a:rPr lang="en-US" sz="3200">
                <a:solidFill>
                  <a:schemeClr val="dk1"/>
                </a:solidFill>
                <a:latin typeface="Calibri"/>
                <a:ea typeface="Calibri"/>
                <a:cs typeface="Calibri"/>
                <a:sym typeface="Calibri"/>
              </a:rPr>
              <a:t>En conclusión, el proyecto busca implementar una solución web que optimice la gestión de servicios en clínicas veterinarias, mejorando la experiencia del cliente y la eficiencia interna. Con un enfoque en el desarrollo ágil y el uso de herramientas gratuitas, el proyecto es viable tanto técnica como económicamente, y su implementación beneficiará tanto a las clínicas como a sus clientes.</a:t>
            </a:r>
            <a:endParaRPr sz="32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p:nvPr/>
        </p:nvSpPr>
        <p:spPr>
          <a:xfrm>
            <a:off x="-227785" y="-360315"/>
            <a:ext cx="7078471" cy="11007631"/>
          </a:xfrm>
          <a:custGeom>
            <a:rect b="b" l="l" r="r" t="t"/>
            <a:pathLst>
              <a:path extrusionOk="0" h="11007631" w="7078471">
                <a:moveTo>
                  <a:pt x="0" y="0"/>
                </a:moveTo>
                <a:lnTo>
                  <a:pt x="7078471" y="0"/>
                </a:lnTo>
                <a:lnTo>
                  <a:pt x="7078471" y="11007630"/>
                </a:lnTo>
                <a:lnTo>
                  <a:pt x="0" y="11007630"/>
                </a:lnTo>
                <a:lnTo>
                  <a:pt x="0" y="0"/>
                </a:lnTo>
                <a:close/>
              </a:path>
            </a:pathLst>
          </a:custGeom>
          <a:blipFill rotWithShape="1">
            <a:blip r:embed="rId3">
              <a:alphaModFix/>
            </a:blip>
            <a:stretch>
              <a:fillRect b="0" l="-3667" r="0" t="0"/>
            </a:stretch>
          </a:blipFill>
          <a:ln>
            <a:noFill/>
          </a:ln>
        </p:spPr>
      </p:sp>
      <p:sp>
        <p:nvSpPr>
          <p:cNvPr id="96" name="Google Shape;96;p2"/>
          <p:cNvSpPr/>
          <p:nvPr/>
        </p:nvSpPr>
        <p:spPr>
          <a:xfrm rot="5400000">
            <a:off x="12761773" y="4742132"/>
            <a:ext cx="10861953" cy="802736"/>
          </a:xfrm>
          <a:custGeom>
            <a:rect b="b" l="l" r="r" t="t"/>
            <a:pathLst>
              <a:path extrusionOk="0" h="802736" w="10861953">
                <a:moveTo>
                  <a:pt x="0" y="0"/>
                </a:moveTo>
                <a:lnTo>
                  <a:pt x="10861954" y="0"/>
                </a:lnTo>
                <a:lnTo>
                  <a:pt x="10861954" y="802736"/>
                </a:lnTo>
                <a:lnTo>
                  <a:pt x="0" y="802736"/>
                </a:lnTo>
                <a:lnTo>
                  <a:pt x="0" y="0"/>
                </a:lnTo>
                <a:close/>
              </a:path>
            </a:pathLst>
          </a:custGeom>
          <a:blipFill rotWithShape="1">
            <a:blip r:embed="rId4">
              <a:alphaModFix/>
            </a:blip>
            <a:stretch>
              <a:fillRect b="-1042441" l="-169" r="-7084" t="-308517"/>
            </a:stretch>
          </a:blipFill>
          <a:ln>
            <a:noFill/>
          </a:ln>
        </p:spPr>
      </p:sp>
      <p:sp>
        <p:nvSpPr>
          <p:cNvPr id="97" name="Google Shape;97;p2"/>
          <p:cNvSpPr txBox="1"/>
          <p:nvPr/>
        </p:nvSpPr>
        <p:spPr>
          <a:xfrm>
            <a:off x="7664825" y="2389450"/>
            <a:ext cx="9264300" cy="7059600"/>
          </a:xfrm>
          <a:prstGeom prst="rect">
            <a:avLst/>
          </a:prstGeom>
          <a:noFill/>
          <a:ln>
            <a:noFill/>
          </a:ln>
        </p:spPr>
        <p:txBody>
          <a:bodyPr anchorCtr="0" anchor="t" bIns="91425" lIns="91425" spcFirstLastPara="1" rIns="91425" wrap="square" tIns="91425">
            <a:noAutofit/>
          </a:bodyPr>
          <a:lstStyle/>
          <a:p>
            <a:pPr indent="0" lvl="0" marL="0" rtl="0" algn="just">
              <a:lnSpc>
                <a:spcPct val="107916"/>
              </a:lnSpc>
              <a:spcBef>
                <a:spcPts val="0"/>
              </a:spcBef>
              <a:spcAft>
                <a:spcPts val="0"/>
              </a:spcAft>
              <a:buClr>
                <a:schemeClr val="dk1"/>
              </a:buClr>
              <a:buSzPts val="1100"/>
              <a:buFont typeface="Arial"/>
              <a:buNone/>
            </a:pPr>
            <a:r>
              <a:rPr lang="en-US" sz="3200">
                <a:solidFill>
                  <a:schemeClr val="dk1"/>
                </a:solidFill>
                <a:latin typeface="Calibri"/>
                <a:ea typeface="Calibri"/>
                <a:cs typeface="Calibri"/>
                <a:sym typeface="Calibri"/>
              </a:rPr>
              <a:t>En la actualidad el poder velar por la salud de las mascotas se ha vuelto poco ortodoxo en cuanto al hecho de tener que solicitar una cita en una clínica veterinaria, dado que requiere tener que acercarse a dicha clínica o solicitarlo por medio de un  contacto que por lo general suele ser vía telefónica.</a:t>
            </a:r>
            <a:endParaRPr sz="3200">
              <a:solidFill>
                <a:schemeClr val="dk1"/>
              </a:solidFill>
              <a:latin typeface="Calibri"/>
              <a:ea typeface="Calibri"/>
              <a:cs typeface="Calibri"/>
              <a:sym typeface="Calibri"/>
            </a:endParaRPr>
          </a:p>
          <a:p>
            <a:pPr indent="0" lvl="0" marL="0" rtl="0" algn="just">
              <a:lnSpc>
                <a:spcPct val="107916"/>
              </a:lnSpc>
              <a:spcBef>
                <a:spcPts val="800"/>
              </a:spcBef>
              <a:spcAft>
                <a:spcPts val="800"/>
              </a:spcAft>
              <a:buClr>
                <a:schemeClr val="dk1"/>
              </a:buClr>
              <a:buSzPts val="1100"/>
              <a:buFont typeface="Arial"/>
              <a:buNone/>
            </a:pPr>
            <a:r>
              <a:rPr lang="en-US" sz="3200">
                <a:solidFill>
                  <a:schemeClr val="dk1"/>
                </a:solidFill>
                <a:latin typeface="Calibri"/>
                <a:ea typeface="Calibri"/>
                <a:cs typeface="Calibri"/>
                <a:sym typeface="Calibri"/>
              </a:rPr>
              <a:t>La manera de poder resolver esto es la creación de una página web que permita una gestión más expedita de los servicios que ofrezca la clínica, siendo las principales el agendamiento de horas y un apartado tipo e-commerce para los productos que comercializa dicha clínica.</a:t>
            </a:r>
            <a:endParaRPr sz="5300">
              <a:solidFill>
                <a:schemeClr val="dk1"/>
              </a:solidFill>
              <a:latin typeface="Calibri"/>
              <a:ea typeface="Calibri"/>
              <a:cs typeface="Calibri"/>
              <a:sym typeface="Calibri"/>
            </a:endParaRPr>
          </a:p>
        </p:txBody>
      </p:sp>
      <p:sp>
        <p:nvSpPr>
          <p:cNvPr id="98" name="Google Shape;98;p2"/>
          <p:cNvSpPr txBox="1"/>
          <p:nvPr/>
        </p:nvSpPr>
        <p:spPr>
          <a:xfrm>
            <a:off x="7913075" y="760275"/>
            <a:ext cx="8502600" cy="12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dk1"/>
                </a:solidFill>
                <a:latin typeface="Calibri"/>
                <a:ea typeface="Calibri"/>
                <a:cs typeface="Calibri"/>
                <a:sym typeface="Calibri"/>
              </a:rPr>
              <a:t>Relevancia del proyecto</a:t>
            </a:r>
            <a:endParaRPr b="1" sz="50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g2fb1be011fc_0_2"/>
          <p:cNvSpPr/>
          <p:nvPr/>
        </p:nvSpPr>
        <p:spPr>
          <a:xfrm rot="5400000">
            <a:off x="12761773" y="4742132"/>
            <a:ext cx="10861953" cy="802736"/>
          </a:xfrm>
          <a:custGeom>
            <a:rect b="b" l="l" r="r" t="t"/>
            <a:pathLst>
              <a:path extrusionOk="0" h="802736" w="10861953">
                <a:moveTo>
                  <a:pt x="0" y="0"/>
                </a:moveTo>
                <a:lnTo>
                  <a:pt x="10861954" y="0"/>
                </a:lnTo>
                <a:lnTo>
                  <a:pt x="10861954" y="802736"/>
                </a:lnTo>
                <a:lnTo>
                  <a:pt x="0" y="802736"/>
                </a:lnTo>
                <a:lnTo>
                  <a:pt x="0" y="0"/>
                </a:lnTo>
                <a:close/>
              </a:path>
            </a:pathLst>
          </a:custGeom>
          <a:blipFill rotWithShape="1">
            <a:blip r:embed="rId3">
              <a:alphaModFix/>
            </a:blip>
            <a:stretch>
              <a:fillRect b="-1042275" l="-169" r="-7079" t="-308472"/>
            </a:stretch>
          </a:blipFill>
          <a:ln>
            <a:noFill/>
          </a:ln>
        </p:spPr>
      </p:sp>
      <p:sp>
        <p:nvSpPr>
          <p:cNvPr id="104" name="Google Shape;104;g2fb1be011fc_0_2"/>
          <p:cNvSpPr txBox="1"/>
          <p:nvPr/>
        </p:nvSpPr>
        <p:spPr>
          <a:xfrm>
            <a:off x="387900" y="961975"/>
            <a:ext cx="16648500" cy="121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dk1"/>
                </a:solidFill>
                <a:latin typeface="Calibri"/>
                <a:ea typeface="Calibri"/>
                <a:cs typeface="Calibri"/>
                <a:sym typeface="Calibri"/>
              </a:rPr>
              <a:t>Descripción del proyecto y pertinencia con el perfil de egreso.</a:t>
            </a:r>
            <a:endParaRPr b="1" sz="5000">
              <a:solidFill>
                <a:schemeClr val="dk1"/>
              </a:solidFill>
              <a:latin typeface="Calibri"/>
              <a:ea typeface="Calibri"/>
              <a:cs typeface="Calibri"/>
              <a:sym typeface="Calibri"/>
            </a:endParaRPr>
          </a:p>
        </p:txBody>
      </p:sp>
      <p:sp>
        <p:nvSpPr>
          <p:cNvPr id="105" name="Google Shape;105;g2fb1be011fc_0_2"/>
          <p:cNvSpPr txBox="1"/>
          <p:nvPr/>
        </p:nvSpPr>
        <p:spPr>
          <a:xfrm>
            <a:off x="574100" y="2854900"/>
            <a:ext cx="14491800" cy="2420400"/>
          </a:xfrm>
          <a:prstGeom prst="rect">
            <a:avLst/>
          </a:prstGeom>
          <a:noFill/>
          <a:ln>
            <a:noFill/>
          </a:ln>
        </p:spPr>
        <p:txBody>
          <a:bodyPr anchorCtr="0" anchor="t" bIns="91425" lIns="91425" spcFirstLastPara="1" rIns="91425" wrap="square" tIns="91425">
            <a:noAutofit/>
          </a:bodyPr>
          <a:lstStyle/>
          <a:p>
            <a:pPr indent="-431800" lvl="0" marL="457200" rtl="0" algn="just">
              <a:lnSpc>
                <a:spcPct val="107916"/>
              </a:lnSpc>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El objetivo del proyecto es la creación de una página web que permita a clínicas veterinarias una gestión más expedita, tanto con los servicios que ofrece como clínica como alguna otra variable que posea el negocio, como por ejemplo la venta de productos tipo e-commerce.</a:t>
            </a:r>
            <a:endParaRPr sz="3200">
              <a:solidFill>
                <a:schemeClr val="dk1"/>
              </a:solidFill>
              <a:latin typeface="Calibri"/>
              <a:ea typeface="Calibri"/>
              <a:cs typeface="Calibri"/>
              <a:sym typeface="Calibri"/>
            </a:endParaRPr>
          </a:p>
        </p:txBody>
      </p:sp>
      <p:sp>
        <p:nvSpPr>
          <p:cNvPr id="106" name="Google Shape;106;g2fb1be011fc_0_2"/>
          <p:cNvSpPr txBox="1"/>
          <p:nvPr/>
        </p:nvSpPr>
        <p:spPr>
          <a:xfrm>
            <a:off x="574100" y="5523625"/>
            <a:ext cx="13607400" cy="3056700"/>
          </a:xfrm>
          <a:prstGeom prst="rect">
            <a:avLst/>
          </a:prstGeom>
          <a:noFill/>
          <a:ln>
            <a:noFill/>
          </a:ln>
        </p:spPr>
        <p:txBody>
          <a:bodyPr anchorCtr="0" anchor="t" bIns="91425" lIns="91425" spcFirstLastPara="1" rIns="91425" wrap="square" tIns="91425">
            <a:noAutofit/>
          </a:bodyPr>
          <a:lstStyle/>
          <a:p>
            <a:pPr indent="-431800" lvl="0" marL="457200" marR="58420" rtl="0" algn="l">
              <a:lnSpc>
                <a:spcPct val="107916"/>
              </a:lnSpc>
              <a:spcBef>
                <a:spcPts val="5"/>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El trabajo que se realizará permitirá evidenciar las competencias enunciadas y potenciar el perfil de egreso de la carrera de Ingeniería en Informática, con énfasis en el análisis de requerimientos, diseño de páginas web, enfocado en front y backend y manejo de base de datos, además de que la calidad del software sea presentable para un entorno profesional.</a:t>
            </a:r>
            <a:endParaRPr sz="32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g2fb1be011fc_0_9"/>
          <p:cNvSpPr/>
          <p:nvPr/>
        </p:nvSpPr>
        <p:spPr>
          <a:xfrm rot="5400000">
            <a:off x="12761773" y="4742132"/>
            <a:ext cx="10861953" cy="802736"/>
          </a:xfrm>
          <a:custGeom>
            <a:rect b="b" l="l" r="r" t="t"/>
            <a:pathLst>
              <a:path extrusionOk="0" h="802736" w="10861953">
                <a:moveTo>
                  <a:pt x="0" y="0"/>
                </a:moveTo>
                <a:lnTo>
                  <a:pt x="10861954" y="0"/>
                </a:lnTo>
                <a:lnTo>
                  <a:pt x="10861954" y="802736"/>
                </a:lnTo>
                <a:lnTo>
                  <a:pt x="0" y="802736"/>
                </a:lnTo>
                <a:lnTo>
                  <a:pt x="0" y="0"/>
                </a:lnTo>
                <a:close/>
              </a:path>
            </a:pathLst>
          </a:custGeom>
          <a:blipFill rotWithShape="1">
            <a:blip r:embed="rId3">
              <a:alphaModFix/>
            </a:blip>
            <a:stretch>
              <a:fillRect b="-1042275" l="-169" r="-7079" t="-308472"/>
            </a:stretch>
          </a:blipFill>
          <a:ln>
            <a:noFill/>
          </a:ln>
        </p:spPr>
      </p:sp>
      <p:sp>
        <p:nvSpPr>
          <p:cNvPr id="112" name="Google Shape;112;g2fb1be011fc_0_9"/>
          <p:cNvSpPr txBox="1"/>
          <p:nvPr/>
        </p:nvSpPr>
        <p:spPr>
          <a:xfrm>
            <a:off x="915450" y="682675"/>
            <a:ext cx="15903600" cy="121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dk1"/>
                </a:solidFill>
                <a:latin typeface="Calibri"/>
                <a:ea typeface="Calibri"/>
                <a:cs typeface="Calibri"/>
                <a:sym typeface="Calibri"/>
              </a:rPr>
              <a:t>Relación con los intereses profesionales.</a:t>
            </a:r>
            <a:endParaRPr b="1" sz="5000">
              <a:solidFill>
                <a:schemeClr val="dk1"/>
              </a:solidFill>
              <a:latin typeface="Calibri"/>
              <a:ea typeface="Calibri"/>
              <a:cs typeface="Calibri"/>
              <a:sym typeface="Calibri"/>
            </a:endParaRPr>
          </a:p>
        </p:txBody>
      </p:sp>
      <p:sp>
        <p:nvSpPr>
          <p:cNvPr id="113" name="Google Shape;113;g2fb1be011fc_0_9"/>
          <p:cNvSpPr txBox="1"/>
          <p:nvPr/>
        </p:nvSpPr>
        <p:spPr>
          <a:xfrm>
            <a:off x="574100" y="2854900"/>
            <a:ext cx="9790500" cy="6377100"/>
          </a:xfrm>
          <a:prstGeom prst="rect">
            <a:avLst/>
          </a:prstGeom>
          <a:noFill/>
          <a:ln>
            <a:noFill/>
          </a:ln>
        </p:spPr>
        <p:txBody>
          <a:bodyPr anchorCtr="0" anchor="t" bIns="91425" lIns="91425" spcFirstLastPara="1" rIns="91425" wrap="square" tIns="91425">
            <a:noAutofit/>
          </a:bodyPr>
          <a:lstStyle/>
          <a:p>
            <a:pPr indent="-431800" lvl="0" marL="457200" marR="58420" rtl="0" algn="l">
              <a:lnSpc>
                <a:spcPct val="107916"/>
              </a:lnSpc>
              <a:spcBef>
                <a:spcPts val="1205"/>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El proyecto está relacionado en cuanto al desarrollo de páginas web para pequeñas o medianas empresas que quieran surgir ante el avance de la tecnología, con una plataforma que permita que el alcance de sus productos sea más extenso y que sea una herramienta útil que podría replicarse de manera similar en contextos diferentes de empresas, potenciando lo relacionado a la creación de soluciones web y cómo su implementación podría beneficiar tanto a la empresa como a sus posibles usuarios/clientes que la utilicen.</a:t>
            </a:r>
            <a:endParaRPr sz="3200">
              <a:solidFill>
                <a:schemeClr val="dk1"/>
              </a:solidFill>
              <a:latin typeface="Calibri"/>
              <a:ea typeface="Calibri"/>
              <a:cs typeface="Calibri"/>
              <a:sym typeface="Calibri"/>
            </a:endParaRPr>
          </a:p>
        </p:txBody>
      </p:sp>
      <p:pic>
        <p:nvPicPr>
          <p:cNvPr id="114" name="Google Shape;114;g2fb1be011fc_0_9"/>
          <p:cNvPicPr preferRelativeResize="0"/>
          <p:nvPr/>
        </p:nvPicPr>
        <p:blipFill rotWithShape="1">
          <a:blip r:embed="rId4">
            <a:alphaModFix/>
          </a:blip>
          <a:srcRect b="960" l="0" r="0" t="0"/>
          <a:stretch/>
        </p:blipFill>
        <p:spPr>
          <a:xfrm>
            <a:off x="10749600" y="3739300"/>
            <a:ext cx="6656774" cy="37083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g2fb1be011fc_0_15"/>
          <p:cNvSpPr txBox="1"/>
          <p:nvPr/>
        </p:nvSpPr>
        <p:spPr>
          <a:xfrm>
            <a:off x="5477100" y="2063600"/>
            <a:ext cx="12226500" cy="7959600"/>
          </a:xfrm>
          <a:prstGeom prst="rect">
            <a:avLst/>
          </a:prstGeom>
          <a:noFill/>
          <a:ln>
            <a:noFill/>
          </a:ln>
        </p:spPr>
        <p:txBody>
          <a:bodyPr anchorCtr="0" anchor="t" bIns="91425" lIns="91425" spcFirstLastPara="1" rIns="91425" wrap="square" tIns="91425">
            <a:noAutofit/>
          </a:bodyPr>
          <a:lstStyle/>
          <a:p>
            <a:pPr indent="-431800" lvl="0" marL="523875" marR="179070" rtl="0" algn="l">
              <a:lnSpc>
                <a:spcPct val="107916"/>
              </a:lnSpc>
              <a:spcBef>
                <a:spcPts val="1205"/>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Se cuenta con los conocimientos en el desarrollo de páginas web. Además se podrá utilizar una base de datos con productos para ejemplificar cómo quedaría el diseño de la página y como se podrá interactuar en ella.</a:t>
            </a:r>
            <a:endParaRPr sz="3200">
              <a:solidFill>
                <a:schemeClr val="dk1"/>
              </a:solidFill>
              <a:latin typeface="Calibri"/>
              <a:ea typeface="Calibri"/>
              <a:cs typeface="Calibri"/>
              <a:sym typeface="Calibri"/>
            </a:endParaRPr>
          </a:p>
          <a:p>
            <a:pPr indent="-431800" lvl="0" marL="523875" marR="466090" rtl="0" algn="l">
              <a:lnSpc>
                <a:spcPct val="108750"/>
              </a:lnSpc>
              <a:spcBef>
                <a:spcPts val="80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En cuanto a la operación, se busca que se pueda acceder mediante navegadores tanto web(computador) como móviles(celulares)</a:t>
            </a:r>
            <a:endParaRPr sz="3200">
              <a:solidFill>
                <a:schemeClr val="dk1"/>
              </a:solidFill>
              <a:latin typeface="Calibri"/>
              <a:ea typeface="Calibri"/>
              <a:cs typeface="Calibri"/>
              <a:sym typeface="Calibri"/>
            </a:endParaRPr>
          </a:p>
          <a:p>
            <a:pPr indent="-431800" lvl="0" marL="523875" marR="493394" rtl="0" algn="l">
              <a:lnSpc>
                <a:spcPct val="108750"/>
              </a:lnSpc>
              <a:spcBef>
                <a:spcPts val="77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Relacionado a lo económico, no requerirá un mayor gasto, puesto que se pueden utilizar herramientas gratuitas para el desarrollo</a:t>
            </a:r>
            <a:endParaRPr sz="3200">
              <a:solidFill>
                <a:schemeClr val="dk1"/>
              </a:solidFill>
              <a:latin typeface="Calibri"/>
              <a:ea typeface="Calibri"/>
              <a:cs typeface="Calibri"/>
              <a:sym typeface="Calibri"/>
            </a:endParaRPr>
          </a:p>
          <a:p>
            <a:pPr indent="-432435" lvl="0" marL="523875" marR="146685" rtl="0" algn="l">
              <a:lnSpc>
                <a:spcPct val="107916"/>
              </a:lnSpc>
              <a:spcBef>
                <a:spcPts val="77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Para considerar el tiempo de desarrollo, la creación de una página web se podrá realizar dentro del plazo establecido en la duración del semestre (14 semanas aproximadamente)</a:t>
            </a:r>
            <a:endParaRPr sz="3200">
              <a:solidFill>
                <a:schemeClr val="dk1"/>
              </a:solidFill>
              <a:latin typeface="Calibri"/>
              <a:ea typeface="Calibri"/>
              <a:cs typeface="Calibri"/>
              <a:sym typeface="Calibri"/>
            </a:endParaRPr>
          </a:p>
          <a:p>
            <a:pPr indent="-432435" lvl="0" marL="523875" marR="146685" rtl="0" algn="l">
              <a:lnSpc>
                <a:spcPct val="107916"/>
              </a:lnSpc>
              <a:spcBef>
                <a:spcPts val="77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Desde la perspectiva personal, no existen impedimentos técnicos, de tiempo o actitudinales que puedan afectar negativamente el desarrollo de la solución.</a:t>
            </a:r>
            <a:endParaRPr sz="5300">
              <a:solidFill>
                <a:schemeClr val="dk1"/>
              </a:solidFill>
              <a:latin typeface="Calibri"/>
              <a:ea typeface="Calibri"/>
              <a:cs typeface="Calibri"/>
              <a:sym typeface="Calibri"/>
            </a:endParaRPr>
          </a:p>
        </p:txBody>
      </p:sp>
      <p:sp>
        <p:nvSpPr>
          <p:cNvPr id="120" name="Google Shape;120;g2fb1be011fc_0_15"/>
          <p:cNvSpPr/>
          <p:nvPr/>
        </p:nvSpPr>
        <p:spPr>
          <a:xfrm rot="5400000">
            <a:off x="12761773" y="4742132"/>
            <a:ext cx="10861953" cy="802736"/>
          </a:xfrm>
          <a:custGeom>
            <a:rect b="b" l="l" r="r" t="t"/>
            <a:pathLst>
              <a:path extrusionOk="0" h="802736" w="10861953">
                <a:moveTo>
                  <a:pt x="0" y="0"/>
                </a:moveTo>
                <a:lnTo>
                  <a:pt x="10861954" y="0"/>
                </a:lnTo>
                <a:lnTo>
                  <a:pt x="10861954" y="802736"/>
                </a:lnTo>
                <a:lnTo>
                  <a:pt x="0" y="802736"/>
                </a:lnTo>
                <a:lnTo>
                  <a:pt x="0" y="0"/>
                </a:lnTo>
                <a:close/>
              </a:path>
            </a:pathLst>
          </a:custGeom>
          <a:blipFill rotWithShape="1">
            <a:blip r:embed="rId3">
              <a:alphaModFix/>
            </a:blip>
            <a:stretch>
              <a:fillRect b="-1042275" l="-169" r="-7079" t="-308472"/>
            </a:stretch>
          </a:blipFill>
          <a:ln>
            <a:noFill/>
          </a:ln>
        </p:spPr>
      </p:sp>
      <p:sp>
        <p:nvSpPr>
          <p:cNvPr id="121" name="Google Shape;121;g2fb1be011fc_0_15"/>
          <p:cNvSpPr txBox="1"/>
          <p:nvPr/>
        </p:nvSpPr>
        <p:spPr>
          <a:xfrm>
            <a:off x="5787425" y="605100"/>
            <a:ext cx="7432200" cy="121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dk1"/>
                </a:solidFill>
                <a:latin typeface="Calibri"/>
                <a:ea typeface="Calibri"/>
                <a:cs typeface="Calibri"/>
                <a:sym typeface="Calibri"/>
              </a:rPr>
              <a:t>Factibilidad del proyecto.</a:t>
            </a:r>
            <a:endParaRPr b="1" sz="5000">
              <a:solidFill>
                <a:schemeClr val="dk1"/>
              </a:solidFill>
              <a:latin typeface="Calibri"/>
              <a:ea typeface="Calibri"/>
              <a:cs typeface="Calibri"/>
              <a:sym typeface="Calibri"/>
            </a:endParaRPr>
          </a:p>
        </p:txBody>
      </p:sp>
      <p:pic>
        <p:nvPicPr>
          <p:cNvPr id="122" name="Google Shape;122;g2fb1be011fc_0_15"/>
          <p:cNvPicPr preferRelativeResize="0"/>
          <p:nvPr/>
        </p:nvPicPr>
        <p:blipFill>
          <a:blip r:embed="rId4">
            <a:alphaModFix/>
          </a:blip>
          <a:stretch>
            <a:fillRect/>
          </a:stretch>
        </p:blipFill>
        <p:spPr>
          <a:xfrm>
            <a:off x="-1480075" y="3109513"/>
            <a:ext cx="6869400" cy="4067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g2fb1be011fc_0_21"/>
          <p:cNvSpPr/>
          <p:nvPr/>
        </p:nvSpPr>
        <p:spPr>
          <a:xfrm rot="5400000">
            <a:off x="12761773" y="4742132"/>
            <a:ext cx="10861953" cy="802736"/>
          </a:xfrm>
          <a:custGeom>
            <a:rect b="b" l="l" r="r" t="t"/>
            <a:pathLst>
              <a:path extrusionOk="0" h="802736" w="10861953">
                <a:moveTo>
                  <a:pt x="0" y="0"/>
                </a:moveTo>
                <a:lnTo>
                  <a:pt x="10861954" y="0"/>
                </a:lnTo>
                <a:lnTo>
                  <a:pt x="10861954" y="802736"/>
                </a:lnTo>
                <a:lnTo>
                  <a:pt x="0" y="802736"/>
                </a:lnTo>
                <a:lnTo>
                  <a:pt x="0" y="0"/>
                </a:lnTo>
                <a:close/>
              </a:path>
            </a:pathLst>
          </a:custGeom>
          <a:blipFill rotWithShape="1">
            <a:blip r:embed="rId3">
              <a:alphaModFix/>
            </a:blip>
            <a:stretch>
              <a:fillRect b="-1042275" l="-169" r="-7079" t="-308472"/>
            </a:stretch>
          </a:blipFill>
          <a:ln>
            <a:noFill/>
          </a:ln>
        </p:spPr>
      </p:sp>
      <p:sp>
        <p:nvSpPr>
          <p:cNvPr id="128" name="Google Shape;128;g2fb1be011fc_0_21"/>
          <p:cNvSpPr txBox="1"/>
          <p:nvPr/>
        </p:nvSpPr>
        <p:spPr>
          <a:xfrm>
            <a:off x="853400" y="667150"/>
            <a:ext cx="15903600" cy="121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dk1"/>
                </a:solidFill>
                <a:latin typeface="Calibri"/>
                <a:ea typeface="Calibri"/>
                <a:cs typeface="Calibri"/>
                <a:sym typeface="Calibri"/>
              </a:rPr>
              <a:t>Objetivos generales y específicos.</a:t>
            </a:r>
            <a:endParaRPr b="1" sz="5000">
              <a:solidFill>
                <a:schemeClr val="dk1"/>
              </a:solidFill>
              <a:latin typeface="Calibri"/>
              <a:ea typeface="Calibri"/>
              <a:cs typeface="Calibri"/>
              <a:sym typeface="Calibri"/>
            </a:endParaRPr>
          </a:p>
        </p:txBody>
      </p:sp>
      <p:sp>
        <p:nvSpPr>
          <p:cNvPr id="129" name="Google Shape;129;g2fb1be011fc_0_21"/>
          <p:cNvSpPr txBox="1"/>
          <p:nvPr/>
        </p:nvSpPr>
        <p:spPr>
          <a:xfrm>
            <a:off x="853400" y="2560075"/>
            <a:ext cx="10054200" cy="6765000"/>
          </a:xfrm>
          <a:prstGeom prst="rect">
            <a:avLst/>
          </a:prstGeom>
          <a:noFill/>
          <a:ln>
            <a:noFill/>
          </a:ln>
        </p:spPr>
        <p:txBody>
          <a:bodyPr anchorCtr="0" anchor="t" bIns="91425" lIns="91425" spcFirstLastPara="1" rIns="91425" wrap="square" tIns="91425">
            <a:noAutofit/>
          </a:bodyPr>
          <a:lstStyle/>
          <a:p>
            <a:pPr indent="0" lvl="0" marL="0" rtl="0" algn="just">
              <a:lnSpc>
                <a:spcPct val="107916"/>
              </a:lnSpc>
              <a:spcBef>
                <a:spcPts val="0"/>
              </a:spcBef>
              <a:spcAft>
                <a:spcPts val="0"/>
              </a:spcAft>
              <a:buNone/>
            </a:pPr>
            <a:r>
              <a:rPr lang="en-US" sz="3200">
                <a:solidFill>
                  <a:schemeClr val="dk1"/>
                </a:solidFill>
                <a:latin typeface="Calibri"/>
                <a:ea typeface="Calibri"/>
                <a:cs typeface="Calibri"/>
                <a:sym typeface="Calibri"/>
              </a:rPr>
              <a:t>Crear una solución web para una clínica veterinaria que permita a los clientes solicitar diversos tipos de servicios, optimizando la gestión interna y mejorando la experiencia del usuario.</a:t>
            </a:r>
            <a:endParaRPr sz="3200">
              <a:solidFill>
                <a:schemeClr val="dk1"/>
              </a:solidFill>
              <a:latin typeface="Calibri"/>
              <a:ea typeface="Calibri"/>
              <a:cs typeface="Calibri"/>
              <a:sym typeface="Calibri"/>
            </a:endParaRPr>
          </a:p>
          <a:p>
            <a:pPr indent="0" lvl="0" marL="0" rtl="0" algn="just">
              <a:lnSpc>
                <a:spcPct val="107916"/>
              </a:lnSpc>
              <a:spcBef>
                <a:spcPts val="800"/>
              </a:spcBef>
              <a:spcAft>
                <a:spcPts val="0"/>
              </a:spcAft>
              <a:buNone/>
            </a:pPr>
            <a:r>
              <a:t/>
            </a:r>
            <a:endParaRPr sz="3200">
              <a:solidFill>
                <a:schemeClr val="dk1"/>
              </a:solidFill>
              <a:latin typeface="Calibri"/>
              <a:ea typeface="Calibri"/>
              <a:cs typeface="Calibri"/>
              <a:sym typeface="Calibri"/>
            </a:endParaRPr>
          </a:p>
          <a:p>
            <a:pPr indent="-431800" lvl="0" marL="457200" rtl="0" algn="just">
              <a:lnSpc>
                <a:spcPct val="107916"/>
              </a:lnSpc>
              <a:spcBef>
                <a:spcPts val="80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Creación de una solución web.</a:t>
            </a:r>
            <a:endParaRPr sz="3200">
              <a:solidFill>
                <a:schemeClr val="dk1"/>
              </a:solidFill>
              <a:latin typeface="Calibri"/>
              <a:ea typeface="Calibri"/>
              <a:cs typeface="Calibri"/>
              <a:sym typeface="Calibri"/>
            </a:endParaRPr>
          </a:p>
          <a:p>
            <a:pPr indent="-431800" lvl="0" marL="457200" rtl="0" algn="just">
              <a:lnSpc>
                <a:spcPct val="107916"/>
              </a:lnSpc>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Implementación de una base de datos relacionado a la venta de productos.</a:t>
            </a:r>
            <a:endParaRPr sz="3200">
              <a:solidFill>
                <a:schemeClr val="dk1"/>
              </a:solidFill>
              <a:latin typeface="Calibri"/>
              <a:ea typeface="Calibri"/>
              <a:cs typeface="Calibri"/>
              <a:sym typeface="Calibri"/>
            </a:endParaRPr>
          </a:p>
          <a:p>
            <a:pPr indent="-431800" lvl="0" marL="457200" rtl="0" algn="just">
              <a:lnSpc>
                <a:spcPct val="107916"/>
              </a:lnSpc>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Creación de módulos para agendamiento de horas.</a:t>
            </a:r>
            <a:endParaRPr sz="3200">
              <a:solidFill>
                <a:schemeClr val="dk1"/>
              </a:solidFill>
              <a:latin typeface="Calibri"/>
              <a:ea typeface="Calibri"/>
              <a:cs typeface="Calibri"/>
              <a:sym typeface="Calibri"/>
            </a:endParaRPr>
          </a:p>
          <a:p>
            <a:pPr indent="-431800" lvl="0" marL="457200" rtl="0" algn="just">
              <a:lnSpc>
                <a:spcPct val="107916"/>
              </a:lnSpc>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Una página amigable e intuitiva para el usuario.</a:t>
            </a:r>
            <a:endParaRPr sz="3200">
              <a:solidFill>
                <a:schemeClr val="dk1"/>
              </a:solidFill>
              <a:latin typeface="Calibri"/>
              <a:ea typeface="Calibri"/>
              <a:cs typeface="Calibri"/>
              <a:sym typeface="Calibri"/>
            </a:endParaRPr>
          </a:p>
        </p:txBody>
      </p:sp>
      <p:pic>
        <p:nvPicPr>
          <p:cNvPr id="130" name="Google Shape;130;g2fb1be011fc_0_21"/>
          <p:cNvPicPr preferRelativeResize="0"/>
          <p:nvPr/>
        </p:nvPicPr>
        <p:blipFill>
          <a:blip r:embed="rId4">
            <a:alphaModFix/>
          </a:blip>
          <a:stretch>
            <a:fillRect/>
          </a:stretch>
        </p:blipFill>
        <p:spPr>
          <a:xfrm>
            <a:off x="11131125" y="1597193"/>
            <a:ext cx="6157401" cy="3663623"/>
          </a:xfrm>
          <a:prstGeom prst="rect">
            <a:avLst/>
          </a:prstGeom>
          <a:noFill/>
          <a:ln>
            <a:noFill/>
          </a:ln>
        </p:spPr>
      </p:pic>
      <p:pic>
        <p:nvPicPr>
          <p:cNvPr id="131" name="Google Shape;131;g2fb1be011fc_0_21"/>
          <p:cNvPicPr preferRelativeResize="0"/>
          <p:nvPr/>
        </p:nvPicPr>
        <p:blipFill>
          <a:blip r:embed="rId5">
            <a:alphaModFix/>
          </a:blip>
          <a:stretch>
            <a:fillRect/>
          </a:stretch>
        </p:blipFill>
        <p:spPr>
          <a:xfrm>
            <a:off x="11060000" y="5632249"/>
            <a:ext cx="6578976" cy="2901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2fb1be011fc_0_27"/>
          <p:cNvSpPr txBox="1"/>
          <p:nvPr/>
        </p:nvSpPr>
        <p:spPr>
          <a:xfrm>
            <a:off x="8378550" y="1101575"/>
            <a:ext cx="7773300" cy="121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dk1"/>
                </a:solidFill>
                <a:latin typeface="Calibri"/>
                <a:ea typeface="Calibri"/>
                <a:cs typeface="Calibri"/>
                <a:sym typeface="Calibri"/>
              </a:rPr>
              <a:t>Metodología a utilizar.</a:t>
            </a:r>
            <a:endParaRPr b="1" sz="5000">
              <a:solidFill>
                <a:schemeClr val="dk1"/>
              </a:solidFill>
              <a:latin typeface="Calibri"/>
              <a:ea typeface="Calibri"/>
              <a:cs typeface="Calibri"/>
              <a:sym typeface="Calibri"/>
            </a:endParaRPr>
          </a:p>
        </p:txBody>
      </p:sp>
      <p:sp>
        <p:nvSpPr>
          <p:cNvPr id="137" name="Google Shape;137;g2fb1be011fc_0_27"/>
          <p:cNvSpPr/>
          <p:nvPr/>
        </p:nvSpPr>
        <p:spPr>
          <a:xfrm rot="5400000">
            <a:off x="12761773" y="4742132"/>
            <a:ext cx="10861953" cy="802736"/>
          </a:xfrm>
          <a:custGeom>
            <a:rect b="b" l="l" r="r" t="t"/>
            <a:pathLst>
              <a:path extrusionOk="0" h="802736" w="10861953">
                <a:moveTo>
                  <a:pt x="0" y="0"/>
                </a:moveTo>
                <a:lnTo>
                  <a:pt x="10861954" y="0"/>
                </a:lnTo>
                <a:lnTo>
                  <a:pt x="10861954" y="802736"/>
                </a:lnTo>
                <a:lnTo>
                  <a:pt x="0" y="802736"/>
                </a:lnTo>
                <a:lnTo>
                  <a:pt x="0" y="0"/>
                </a:lnTo>
                <a:close/>
              </a:path>
            </a:pathLst>
          </a:custGeom>
          <a:blipFill rotWithShape="1">
            <a:blip r:embed="rId3">
              <a:alphaModFix/>
            </a:blip>
            <a:stretch>
              <a:fillRect b="-1042275" l="-169" r="-7079" t="-308472"/>
            </a:stretch>
          </a:blipFill>
          <a:ln>
            <a:noFill/>
          </a:ln>
        </p:spPr>
      </p:sp>
      <p:sp>
        <p:nvSpPr>
          <p:cNvPr id="138" name="Google Shape;138;g2fb1be011fc_0_27"/>
          <p:cNvSpPr txBox="1"/>
          <p:nvPr/>
        </p:nvSpPr>
        <p:spPr>
          <a:xfrm>
            <a:off x="8269950" y="2808400"/>
            <a:ext cx="9092400" cy="6935700"/>
          </a:xfrm>
          <a:prstGeom prst="rect">
            <a:avLst/>
          </a:prstGeom>
          <a:noFill/>
          <a:ln>
            <a:noFill/>
          </a:ln>
        </p:spPr>
        <p:txBody>
          <a:bodyPr anchorCtr="0" anchor="t" bIns="91425" lIns="91425" spcFirstLastPara="1" rIns="91425" wrap="square" tIns="91425">
            <a:noAutofit/>
          </a:bodyPr>
          <a:lstStyle/>
          <a:p>
            <a:pPr indent="0" lvl="0" marL="0" rtl="0" algn="just">
              <a:lnSpc>
                <a:spcPct val="107916"/>
              </a:lnSpc>
              <a:spcBef>
                <a:spcPts val="0"/>
              </a:spcBef>
              <a:spcAft>
                <a:spcPts val="800"/>
              </a:spcAft>
              <a:buClr>
                <a:schemeClr val="dk1"/>
              </a:buClr>
              <a:buSzPts val="1100"/>
              <a:buFont typeface="Arial"/>
              <a:buNone/>
            </a:pPr>
            <a:r>
              <a:rPr lang="en-US" sz="3200">
                <a:solidFill>
                  <a:schemeClr val="dk1"/>
                </a:solidFill>
                <a:latin typeface="Calibri"/>
                <a:ea typeface="Calibri"/>
                <a:cs typeface="Calibri"/>
                <a:sym typeface="Calibri"/>
              </a:rPr>
              <a:t>La metodología que mejor se adaptará para el proyecto es una metodología ágil, la cual permitirá ir trabajando sobre la marcha las distintas funcionalidades con las que contará la solución y poder abordarlas de manera individual en un determinado tiempo establecido mediante sprints, los cuales estarán orientados a establecer las principales funcionalidades que se requieren como base para la página web.</a:t>
            </a:r>
            <a:endParaRPr sz="3200">
              <a:solidFill>
                <a:schemeClr val="dk1"/>
              </a:solidFill>
              <a:latin typeface="Calibri"/>
              <a:ea typeface="Calibri"/>
              <a:cs typeface="Calibri"/>
              <a:sym typeface="Calibri"/>
            </a:endParaRPr>
          </a:p>
        </p:txBody>
      </p:sp>
      <p:pic>
        <p:nvPicPr>
          <p:cNvPr id="139" name="Google Shape;139;g2fb1be011fc_0_27"/>
          <p:cNvPicPr preferRelativeResize="0"/>
          <p:nvPr/>
        </p:nvPicPr>
        <p:blipFill>
          <a:blip r:embed="rId4">
            <a:alphaModFix/>
          </a:blip>
          <a:stretch>
            <a:fillRect/>
          </a:stretch>
        </p:blipFill>
        <p:spPr>
          <a:xfrm>
            <a:off x="524750" y="1276163"/>
            <a:ext cx="7207550" cy="723817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g2fb5cf67b6e_0_0"/>
          <p:cNvPicPr preferRelativeResize="0"/>
          <p:nvPr/>
        </p:nvPicPr>
        <p:blipFill>
          <a:blip r:embed="rId3">
            <a:alphaModFix/>
          </a:blip>
          <a:stretch>
            <a:fillRect/>
          </a:stretch>
        </p:blipFill>
        <p:spPr>
          <a:xfrm>
            <a:off x="152400" y="152400"/>
            <a:ext cx="17685374" cy="998220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g2fb5cf67b6e_0_4"/>
          <p:cNvPicPr preferRelativeResize="0"/>
          <p:nvPr/>
        </p:nvPicPr>
        <p:blipFill>
          <a:blip r:embed="rId3">
            <a:alphaModFix/>
          </a:blip>
          <a:stretch>
            <a:fillRect/>
          </a:stretch>
        </p:blipFill>
        <p:spPr>
          <a:xfrm>
            <a:off x="152400" y="152400"/>
            <a:ext cx="17939549" cy="998220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